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99" r:id="rId2"/>
    <p:sldId id="387" r:id="rId3"/>
    <p:sldId id="381" r:id="rId4"/>
    <p:sldId id="382" r:id="rId5"/>
    <p:sldId id="383" r:id="rId6"/>
    <p:sldId id="384" r:id="rId7"/>
    <p:sldId id="385" r:id="rId8"/>
    <p:sldId id="386" r:id="rId9"/>
    <p:sldId id="388" r:id="rId10"/>
    <p:sldId id="389" r:id="rId11"/>
    <p:sldId id="390" r:id="rId12"/>
    <p:sldId id="391" r:id="rId13"/>
    <p:sldId id="392" r:id="rId14"/>
    <p:sldId id="393" r:id="rId15"/>
    <p:sldId id="394" r:id="rId16"/>
    <p:sldId id="396" r:id="rId17"/>
    <p:sldId id="395" r:id="rId18"/>
    <p:sldId id="397" r:id="rId19"/>
    <p:sldId id="398" r:id="rId2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8218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E2E59-FBA1-4089-9EDC-F8B4A888EE60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FFF547-3C28-4424-AD85-51CAB2206866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52AEED-23C0-4659-BFA4-F9B57C7D9FE7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1B1C3E-1C18-4AE3-B7A5-2CD40EDC1C6A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64AFF1-31C7-4E1E-ABB3-794F38EC7969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9DC02D-E638-4422-9F7C-1C40B5AE5233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182459-5AC5-46EB-86A6-C09FF96F08A2}" type="datetime1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22768-D62B-4059-9573-2F3EA64085F3}" type="datetime1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705EF3-61E0-4DC5-B583-A941DE39C11C}" type="datetime1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1EFC8-BAA6-4596-9B5E-C4B9A53CF969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38927-A1AD-4CF0-B850-E4840A56AC2E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92911-1C26-41E1-B0BB-1795666AD83D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0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3d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590800" y="5227946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5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" name="Straight Arrow Connector 8"/>
            <p:cNvCxnSpPr>
              <a:stCxn id="3" idx="3"/>
              <a:endCxn id="24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5"/>
              <a:endCxn id="32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19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0" name="Straight Arrow Connector 19"/>
            <p:cNvCxnSpPr>
              <a:stCxn id="24" idx="3"/>
              <a:endCxn id="44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52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27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8" name="Straight Arrow Connector 27"/>
            <p:cNvCxnSpPr>
              <a:stCxn id="32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69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1970153" y="3467100"/>
            <a:ext cx="1192364" cy="876826"/>
            <a:chOff x="3330763" y="1447800"/>
            <a:chExt cx="1192364" cy="876826"/>
          </a:xfrm>
        </p:grpSpPr>
        <p:grpSp>
          <p:nvGrpSpPr>
            <p:cNvPr id="38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39" name="Straight Arrow Connector 38"/>
            <p:cNvCxnSpPr>
              <a:stCxn id="44" idx="3"/>
              <a:endCxn id="73" idx="0"/>
            </p:cNvCxnSpPr>
            <p:nvPr/>
          </p:nvCxnSpPr>
          <p:spPr>
            <a:xfrm flipH="1">
              <a:off x="3607691" y="1903085"/>
              <a:ext cx="139183" cy="42154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endCxn id="75" idx="0"/>
            </p:cNvCxnSpPr>
            <p:nvPr/>
          </p:nvCxnSpPr>
          <p:spPr>
            <a:xfrm>
              <a:off x="4189861" y="1863022"/>
              <a:ext cx="218194" cy="4616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208617" y="18173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241127" y="3468899"/>
            <a:ext cx="1169000" cy="875027"/>
            <a:chOff x="3330763" y="1447800"/>
            <a:chExt cx="1169000" cy="875027"/>
          </a:xfrm>
        </p:grpSpPr>
        <p:grpSp>
          <p:nvGrpSpPr>
            <p:cNvPr id="47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48" name="Straight Arrow Connector 47"/>
            <p:cNvCxnSpPr>
              <a:stCxn id="52" idx="3"/>
              <a:endCxn id="77" idx="0"/>
            </p:cNvCxnSpPr>
            <p:nvPr/>
          </p:nvCxnSpPr>
          <p:spPr>
            <a:xfrm flipH="1">
              <a:off x="3679255" y="1903085"/>
              <a:ext cx="67619" cy="4197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endCxn id="79" idx="0"/>
            </p:cNvCxnSpPr>
            <p:nvPr/>
          </p:nvCxnSpPr>
          <p:spPr>
            <a:xfrm>
              <a:off x="4189861" y="1863022"/>
              <a:ext cx="234956" cy="45980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4185253" y="182376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4489992" y="3420894"/>
            <a:ext cx="1094253" cy="990600"/>
            <a:chOff x="3468782" y="1447800"/>
            <a:chExt cx="1094253" cy="990600"/>
          </a:xfrm>
        </p:grpSpPr>
        <p:grpSp>
          <p:nvGrpSpPr>
            <p:cNvPr id="56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57" name="Straight Arrow Connector 56"/>
            <p:cNvCxnSpPr>
              <a:stCxn id="61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>
            <a:xfrm>
              <a:off x="4189861" y="1863022"/>
              <a:ext cx="228599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4248525" y="18168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468782" y="187158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5593238" y="3408165"/>
            <a:ext cx="1219822" cy="990600"/>
            <a:chOff x="3414557" y="1447800"/>
            <a:chExt cx="1219822" cy="990600"/>
          </a:xfrm>
        </p:grpSpPr>
        <p:grpSp>
          <p:nvGrpSpPr>
            <p:cNvPr id="64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65" name="Straight Arrow Connector 64"/>
            <p:cNvCxnSpPr>
              <a:stCxn id="69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endCxn id="83" idx="0"/>
            </p:cNvCxnSpPr>
            <p:nvPr/>
          </p:nvCxnSpPr>
          <p:spPr>
            <a:xfrm>
              <a:off x="4189861" y="1863022"/>
              <a:ext cx="265051" cy="5205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414557" y="18759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5" name="Group 94"/>
          <p:cNvGrpSpPr/>
          <p:nvPr/>
        </p:nvGrpSpPr>
        <p:grpSpPr>
          <a:xfrm>
            <a:off x="2043277" y="4343926"/>
            <a:ext cx="374808" cy="400110"/>
            <a:chOff x="2043277" y="4398765"/>
            <a:chExt cx="374808" cy="400110"/>
          </a:xfrm>
        </p:grpSpPr>
        <p:sp>
          <p:nvSpPr>
            <p:cNvPr id="72" name="Rectangle 71"/>
            <p:cNvSpPr/>
            <p:nvPr/>
          </p:nvSpPr>
          <p:spPr>
            <a:xfrm>
              <a:off x="2043277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089826" y="439876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4" name="Group 93"/>
          <p:cNvGrpSpPr/>
          <p:nvPr/>
        </p:nvGrpSpPr>
        <p:grpSpPr>
          <a:xfrm>
            <a:off x="2860041" y="4343926"/>
            <a:ext cx="374808" cy="400110"/>
            <a:chOff x="2860041" y="4390546"/>
            <a:chExt cx="374808" cy="400110"/>
          </a:xfrm>
        </p:grpSpPr>
        <p:sp>
          <p:nvSpPr>
            <p:cNvPr id="74" name="Rectangle 73"/>
            <p:cNvSpPr/>
            <p:nvPr/>
          </p:nvSpPr>
          <p:spPr>
            <a:xfrm>
              <a:off x="2860041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2890190" y="439054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3" name="Group 92"/>
          <p:cNvGrpSpPr/>
          <p:nvPr/>
        </p:nvGrpSpPr>
        <p:grpSpPr>
          <a:xfrm>
            <a:off x="3385815" y="4343926"/>
            <a:ext cx="374808" cy="400110"/>
            <a:chOff x="3385815" y="4387703"/>
            <a:chExt cx="374808" cy="400110"/>
          </a:xfrm>
        </p:grpSpPr>
        <p:sp>
          <p:nvSpPr>
            <p:cNvPr id="76" name="Rectangle 75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92" name="Group 91"/>
          <p:cNvGrpSpPr/>
          <p:nvPr/>
        </p:nvGrpSpPr>
        <p:grpSpPr>
          <a:xfrm>
            <a:off x="4131377" y="4343926"/>
            <a:ext cx="374808" cy="400110"/>
            <a:chOff x="4131377" y="4338230"/>
            <a:chExt cx="374808" cy="400110"/>
          </a:xfrm>
        </p:grpSpPr>
        <p:sp>
          <p:nvSpPr>
            <p:cNvPr id="78" name="Rectangle 77"/>
            <p:cNvSpPr/>
            <p:nvPr/>
          </p:nvSpPr>
          <p:spPr>
            <a:xfrm>
              <a:off x="4131377" y="4374823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177926" y="43382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4589910" y="4343926"/>
            <a:ext cx="374808" cy="400110"/>
            <a:chOff x="4589910" y="4344531"/>
            <a:chExt cx="374808" cy="400110"/>
          </a:xfrm>
        </p:grpSpPr>
        <p:sp>
          <p:nvSpPr>
            <p:cNvPr id="80" name="Rectangle 79"/>
            <p:cNvSpPr/>
            <p:nvPr/>
          </p:nvSpPr>
          <p:spPr>
            <a:xfrm>
              <a:off x="4589910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636459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88" name="Group 87"/>
          <p:cNvGrpSpPr/>
          <p:nvPr/>
        </p:nvGrpSpPr>
        <p:grpSpPr>
          <a:xfrm>
            <a:off x="6429789" y="4343926"/>
            <a:ext cx="374808" cy="400110"/>
            <a:chOff x="6429789" y="4289087"/>
            <a:chExt cx="374808" cy="400110"/>
          </a:xfrm>
        </p:grpSpPr>
        <p:sp>
          <p:nvSpPr>
            <p:cNvPr id="82" name="Rectangle 81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89" name="Group 88"/>
          <p:cNvGrpSpPr/>
          <p:nvPr/>
        </p:nvGrpSpPr>
        <p:grpSpPr>
          <a:xfrm>
            <a:off x="5703037" y="4343926"/>
            <a:ext cx="374808" cy="400110"/>
            <a:chOff x="5703037" y="4344531"/>
            <a:chExt cx="374808" cy="400110"/>
          </a:xfrm>
        </p:grpSpPr>
        <p:sp>
          <p:nvSpPr>
            <p:cNvPr id="84" name="Rectangle 83"/>
            <p:cNvSpPr/>
            <p:nvPr/>
          </p:nvSpPr>
          <p:spPr>
            <a:xfrm>
              <a:off x="5703037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5749586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0" name="Group 89"/>
          <p:cNvGrpSpPr/>
          <p:nvPr/>
        </p:nvGrpSpPr>
        <p:grpSpPr>
          <a:xfrm>
            <a:off x="5226801" y="4343926"/>
            <a:ext cx="374808" cy="400110"/>
            <a:chOff x="5226801" y="4320098"/>
            <a:chExt cx="374808" cy="400110"/>
          </a:xfrm>
        </p:grpSpPr>
        <p:sp>
          <p:nvSpPr>
            <p:cNvPr id="86" name="Rectangle 85"/>
            <p:cNvSpPr/>
            <p:nvPr/>
          </p:nvSpPr>
          <p:spPr>
            <a:xfrm>
              <a:off x="5226801" y="4356691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TextBox 86"/>
            <p:cNvSpPr txBox="1"/>
            <p:nvPr/>
          </p:nvSpPr>
          <p:spPr>
            <a:xfrm>
              <a:off x="5273350" y="432009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96" name="Group 9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9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8175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sp>
        <p:nvSpPr>
          <p:cNvPr id="88" name="Content Placeholder 3"/>
          <p:cNvSpPr txBox="1">
            <a:spLocks/>
          </p:cNvSpPr>
          <p:nvPr/>
        </p:nvSpPr>
        <p:spPr>
          <a:xfrm>
            <a:off x="457200" y="4953000"/>
            <a:ext cx="8001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Reduce size: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	Rule 2: Eliminate a node if left child = Right child</a:t>
            </a:r>
          </a:p>
        </p:txBody>
      </p:sp>
      <p:grpSp>
        <p:nvGrpSpPr>
          <p:cNvPr id="89" name="Group 88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90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95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1" name="Straight Arrow Connector 90"/>
            <p:cNvCxnSpPr>
              <a:endCxn id="103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endCxn id="111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3" name="TextBox 92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94" name="TextBox 93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97" name="Group 96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98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03" name="Oval 10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99" name="Straight Arrow Connector 98"/>
            <p:cNvCxnSpPr>
              <a:stCxn id="103" idx="3"/>
              <a:endCxn id="119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Arrow Connector 99"/>
            <p:cNvCxnSpPr>
              <a:endCxn id="127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TextBox 100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02" name="TextBox 101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05" name="Group 104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106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11" name="Oval 11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2" name="TextBox 111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107" name="Straight Arrow Connector 106"/>
            <p:cNvCxnSpPr>
              <a:stCxn id="111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>
              <a:endCxn id="143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Box 108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13" name="Group 112"/>
          <p:cNvGrpSpPr/>
          <p:nvPr/>
        </p:nvGrpSpPr>
        <p:grpSpPr>
          <a:xfrm>
            <a:off x="1970153" y="3467100"/>
            <a:ext cx="1192364" cy="876826"/>
            <a:chOff x="3330763" y="1447800"/>
            <a:chExt cx="1192364" cy="876826"/>
          </a:xfrm>
        </p:grpSpPr>
        <p:grpSp>
          <p:nvGrpSpPr>
            <p:cNvPr id="114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19" name="Oval 11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0" name="TextBox 11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15" name="Straight Arrow Connector 114"/>
            <p:cNvCxnSpPr>
              <a:stCxn id="119" idx="3"/>
              <a:endCxn id="147" idx="0"/>
            </p:cNvCxnSpPr>
            <p:nvPr/>
          </p:nvCxnSpPr>
          <p:spPr>
            <a:xfrm flipH="1">
              <a:off x="3607691" y="1903085"/>
              <a:ext cx="139183" cy="42154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Arrow Connector 115"/>
            <p:cNvCxnSpPr>
              <a:endCxn id="150" idx="0"/>
            </p:cNvCxnSpPr>
            <p:nvPr/>
          </p:nvCxnSpPr>
          <p:spPr>
            <a:xfrm>
              <a:off x="4189861" y="1863022"/>
              <a:ext cx="218194" cy="4616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7" name="TextBox 116"/>
            <p:cNvSpPr txBox="1"/>
            <p:nvPr/>
          </p:nvSpPr>
          <p:spPr>
            <a:xfrm>
              <a:off x="4208617" y="18173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3241127" y="3468899"/>
            <a:ext cx="1169000" cy="875027"/>
            <a:chOff x="3330763" y="1447800"/>
            <a:chExt cx="1169000" cy="875027"/>
          </a:xfrm>
        </p:grpSpPr>
        <p:grpSp>
          <p:nvGrpSpPr>
            <p:cNvPr id="122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27" name="Oval 126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8" name="TextBox 127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23" name="Straight Arrow Connector 122"/>
            <p:cNvCxnSpPr>
              <a:stCxn id="127" idx="3"/>
              <a:endCxn id="153" idx="0"/>
            </p:cNvCxnSpPr>
            <p:nvPr/>
          </p:nvCxnSpPr>
          <p:spPr>
            <a:xfrm flipH="1">
              <a:off x="3679255" y="1903085"/>
              <a:ext cx="67619" cy="41974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Straight Arrow Connector 123"/>
            <p:cNvCxnSpPr>
              <a:endCxn id="156" idx="0"/>
            </p:cNvCxnSpPr>
            <p:nvPr/>
          </p:nvCxnSpPr>
          <p:spPr>
            <a:xfrm>
              <a:off x="4189861" y="1863022"/>
              <a:ext cx="234956" cy="45980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5" name="TextBox 124"/>
            <p:cNvSpPr txBox="1"/>
            <p:nvPr/>
          </p:nvSpPr>
          <p:spPr>
            <a:xfrm>
              <a:off x="4185253" y="182376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26" name="TextBox 125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29" name="Group 128"/>
          <p:cNvGrpSpPr/>
          <p:nvPr/>
        </p:nvGrpSpPr>
        <p:grpSpPr>
          <a:xfrm>
            <a:off x="4489992" y="3420894"/>
            <a:ext cx="1094253" cy="990600"/>
            <a:chOff x="3468782" y="1447800"/>
            <a:chExt cx="1094253" cy="990600"/>
          </a:xfrm>
        </p:grpSpPr>
        <p:grpSp>
          <p:nvGrpSpPr>
            <p:cNvPr id="130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35" name="Oval 134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36" name="TextBox 135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31" name="Straight Arrow Connector 130"/>
            <p:cNvCxnSpPr>
              <a:stCxn id="135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Straight Arrow Connector 131"/>
            <p:cNvCxnSpPr/>
            <p:nvPr/>
          </p:nvCxnSpPr>
          <p:spPr>
            <a:xfrm>
              <a:off x="4189861" y="1863022"/>
              <a:ext cx="228599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TextBox 132"/>
            <p:cNvSpPr txBox="1"/>
            <p:nvPr/>
          </p:nvSpPr>
          <p:spPr>
            <a:xfrm>
              <a:off x="4248525" y="18168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34" name="TextBox 133"/>
            <p:cNvSpPr txBox="1"/>
            <p:nvPr/>
          </p:nvSpPr>
          <p:spPr>
            <a:xfrm>
              <a:off x="3468782" y="187158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37" name="Group 136"/>
          <p:cNvGrpSpPr/>
          <p:nvPr/>
        </p:nvGrpSpPr>
        <p:grpSpPr>
          <a:xfrm>
            <a:off x="5593238" y="3408165"/>
            <a:ext cx="1219822" cy="990600"/>
            <a:chOff x="3414557" y="1447800"/>
            <a:chExt cx="1219822" cy="990600"/>
          </a:xfrm>
        </p:grpSpPr>
        <p:grpSp>
          <p:nvGrpSpPr>
            <p:cNvPr id="138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143" name="Oval 14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4" name="TextBox 143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139" name="Straight Arrow Connector 138"/>
            <p:cNvCxnSpPr>
              <a:stCxn id="143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Straight Arrow Connector 139"/>
            <p:cNvCxnSpPr>
              <a:endCxn id="162" idx="0"/>
            </p:cNvCxnSpPr>
            <p:nvPr/>
          </p:nvCxnSpPr>
          <p:spPr>
            <a:xfrm>
              <a:off x="4189861" y="1863022"/>
              <a:ext cx="265051" cy="5205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1" name="TextBox 140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42" name="TextBox 141"/>
            <p:cNvSpPr txBox="1"/>
            <p:nvPr/>
          </p:nvSpPr>
          <p:spPr>
            <a:xfrm>
              <a:off x="3414557" y="18759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45" name="Group 144"/>
          <p:cNvGrpSpPr/>
          <p:nvPr/>
        </p:nvGrpSpPr>
        <p:grpSpPr>
          <a:xfrm>
            <a:off x="2043277" y="4343926"/>
            <a:ext cx="374808" cy="400110"/>
            <a:chOff x="2043277" y="4398765"/>
            <a:chExt cx="374808" cy="400110"/>
          </a:xfrm>
        </p:grpSpPr>
        <p:sp>
          <p:nvSpPr>
            <p:cNvPr id="146" name="Rectangle 145"/>
            <p:cNvSpPr/>
            <p:nvPr/>
          </p:nvSpPr>
          <p:spPr>
            <a:xfrm>
              <a:off x="2043277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2089826" y="439876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2860041" y="4343926"/>
            <a:ext cx="374808" cy="400110"/>
            <a:chOff x="2860041" y="4390546"/>
            <a:chExt cx="374808" cy="400110"/>
          </a:xfrm>
        </p:grpSpPr>
        <p:sp>
          <p:nvSpPr>
            <p:cNvPr id="149" name="Rectangle 148"/>
            <p:cNvSpPr/>
            <p:nvPr/>
          </p:nvSpPr>
          <p:spPr>
            <a:xfrm>
              <a:off x="2860041" y="4435358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2890190" y="439054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51" name="Group 150"/>
          <p:cNvGrpSpPr/>
          <p:nvPr/>
        </p:nvGrpSpPr>
        <p:grpSpPr>
          <a:xfrm>
            <a:off x="3385815" y="4343926"/>
            <a:ext cx="374808" cy="400110"/>
            <a:chOff x="3385815" y="4387703"/>
            <a:chExt cx="374808" cy="400110"/>
          </a:xfrm>
        </p:grpSpPr>
        <p:sp>
          <p:nvSpPr>
            <p:cNvPr id="152" name="Rectangle 151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154" name="Group 153"/>
          <p:cNvGrpSpPr/>
          <p:nvPr/>
        </p:nvGrpSpPr>
        <p:grpSpPr>
          <a:xfrm>
            <a:off x="4131377" y="4343926"/>
            <a:ext cx="374808" cy="400110"/>
            <a:chOff x="4131377" y="4338230"/>
            <a:chExt cx="374808" cy="400110"/>
          </a:xfrm>
        </p:grpSpPr>
        <p:sp>
          <p:nvSpPr>
            <p:cNvPr id="155" name="Rectangle 154"/>
            <p:cNvSpPr/>
            <p:nvPr/>
          </p:nvSpPr>
          <p:spPr>
            <a:xfrm>
              <a:off x="4131377" y="4374823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6" name="TextBox 155"/>
            <p:cNvSpPr txBox="1"/>
            <p:nvPr/>
          </p:nvSpPr>
          <p:spPr>
            <a:xfrm>
              <a:off x="4177926" y="433823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57" name="Group 156"/>
          <p:cNvGrpSpPr/>
          <p:nvPr/>
        </p:nvGrpSpPr>
        <p:grpSpPr>
          <a:xfrm>
            <a:off x="4589910" y="4343926"/>
            <a:ext cx="374808" cy="400110"/>
            <a:chOff x="4589910" y="4344531"/>
            <a:chExt cx="374808" cy="400110"/>
          </a:xfrm>
        </p:grpSpPr>
        <p:sp>
          <p:nvSpPr>
            <p:cNvPr id="158" name="Rectangle 157"/>
            <p:cNvSpPr/>
            <p:nvPr/>
          </p:nvSpPr>
          <p:spPr>
            <a:xfrm>
              <a:off x="4589910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9" name="TextBox 158"/>
            <p:cNvSpPr txBox="1"/>
            <p:nvPr/>
          </p:nvSpPr>
          <p:spPr>
            <a:xfrm>
              <a:off x="4636459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60" name="Group 159"/>
          <p:cNvGrpSpPr/>
          <p:nvPr/>
        </p:nvGrpSpPr>
        <p:grpSpPr>
          <a:xfrm>
            <a:off x="6429789" y="4343926"/>
            <a:ext cx="374808" cy="400110"/>
            <a:chOff x="6429789" y="4289087"/>
            <a:chExt cx="374808" cy="400110"/>
          </a:xfrm>
        </p:grpSpPr>
        <p:sp>
          <p:nvSpPr>
            <p:cNvPr id="161" name="Rectangle 160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63" name="Group 162"/>
          <p:cNvGrpSpPr/>
          <p:nvPr/>
        </p:nvGrpSpPr>
        <p:grpSpPr>
          <a:xfrm>
            <a:off x="5703037" y="4343926"/>
            <a:ext cx="374808" cy="400110"/>
            <a:chOff x="5703037" y="4344531"/>
            <a:chExt cx="374808" cy="400110"/>
          </a:xfrm>
        </p:grpSpPr>
        <p:sp>
          <p:nvSpPr>
            <p:cNvPr id="164" name="Rectangle 163"/>
            <p:cNvSpPr/>
            <p:nvPr/>
          </p:nvSpPr>
          <p:spPr>
            <a:xfrm>
              <a:off x="5703037" y="4381124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749586" y="434453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166" name="Group 165"/>
          <p:cNvGrpSpPr/>
          <p:nvPr/>
        </p:nvGrpSpPr>
        <p:grpSpPr>
          <a:xfrm>
            <a:off x="5226801" y="4343926"/>
            <a:ext cx="374808" cy="400110"/>
            <a:chOff x="5226801" y="4320098"/>
            <a:chExt cx="374808" cy="400110"/>
          </a:xfrm>
        </p:grpSpPr>
        <p:sp>
          <p:nvSpPr>
            <p:cNvPr id="167" name="Rectangle 166"/>
            <p:cNvSpPr/>
            <p:nvPr/>
          </p:nvSpPr>
          <p:spPr>
            <a:xfrm>
              <a:off x="5226801" y="4356691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5273350" y="432009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87" name="Group 8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64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297933" y="1447800"/>
            <a:ext cx="1901596" cy="990600"/>
            <a:chOff x="3297933" y="1447800"/>
            <a:chExt cx="1901596" cy="990600"/>
          </a:xfrm>
        </p:grpSpPr>
        <p:grpSp>
          <p:nvGrpSpPr>
            <p:cNvPr id="5" name="Group 4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" name="Oval 2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>
                <a:off x="3814763" y="1514445"/>
                <a:ext cx="295274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x</a:t>
                </a:r>
                <a:endParaRPr lang="en-US" sz="2000" dirty="0"/>
              </a:p>
            </p:txBody>
          </p:sp>
        </p:grpSp>
        <p:cxnSp>
          <p:nvCxnSpPr>
            <p:cNvPr id="9" name="Straight Arrow Connector 8"/>
            <p:cNvCxnSpPr>
              <a:stCxn id="3" idx="3"/>
              <a:endCxn id="24" idx="0"/>
            </p:cNvCxnSpPr>
            <p:nvPr/>
          </p:nvCxnSpPr>
          <p:spPr>
            <a:xfrm flipH="1">
              <a:off x="3309750" y="1903085"/>
              <a:ext cx="437124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3" idx="5"/>
              <a:endCxn id="32" idx="0"/>
            </p:cNvCxnSpPr>
            <p:nvPr/>
          </p:nvCxnSpPr>
          <p:spPr>
            <a:xfrm>
              <a:off x="4177926" y="1903085"/>
              <a:ext cx="1021603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437178" y="178729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297933" y="18501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2601790" y="2438400"/>
            <a:ext cx="1379939" cy="1030499"/>
            <a:chOff x="3254440" y="1447800"/>
            <a:chExt cx="1379939" cy="1030499"/>
          </a:xfrm>
        </p:grpSpPr>
        <p:grpSp>
          <p:nvGrpSpPr>
            <p:cNvPr id="19" name="Group 18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24" name="Oval 2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0" name="Straight Arrow Connector 19"/>
            <p:cNvCxnSpPr>
              <a:stCxn id="24" idx="3"/>
              <a:endCxn id="44" idx="0"/>
            </p:cNvCxnSpPr>
            <p:nvPr/>
          </p:nvCxnSpPr>
          <p:spPr>
            <a:xfrm flipH="1">
              <a:off x="3254440" y="1903085"/>
              <a:ext cx="492434" cy="5734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>
              <a:endCxn id="52" idx="0"/>
            </p:cNvCxnSpPr>
            <p:nvPr/>
          </p:nvCxnSpPr>
          <p:spPr>
            <a:xfrm>
              <a:off x="4189861" y="1863022"/>
              <a:ext cx="335553" cy="61527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4567892" y="2438400"/>
            <a:ext cx="1573189" cy="990600"/>
            <a:chOff x="3330763" y="1447800"/>
            <a:chExt cx="1573189" cy="990600"/>
          </a:xfrm>
        </p:grpSpPr>
        <p:grpSp>
          <p:nvGrpSpPr>
            <p:cNvPr id="27" name="Group 2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32" name="Oval 3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3814763" y="1514445"/>
                <a:ext cx="300082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y</a:t>
                </a:r>
              </a:p>
            </p:txBody>
          </p:sp>
        </p:grpSp>
        <p:cxnSp>
          <p:nvCxnSpPr>
            <p:cNvPr id="28" name="Straight Arrow Connector 27"/>
            <p:cNvCxnSpPr>
              <a:stCxn id="32" idx="3"/>
            </p:cNvCxnSpPr>
            <p:nvPr/>
          </p:nvCxnSpPr>
          <p:spPr>
            <a:xfrm flipH="1">
              <a:off x="3626037" y="1903085"/>
              <a:ext cx="120837" cy="53531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>
              <a:endCxn id="69" idx="0"/>
            </p:cNvCxnSpPr>
            <p:nvPr/>
          </p:nvCxnSpPr>
          <p:spPr>
            <a:xfrm>
              <a:off x="4189861" y="1863022"/>
              <a:ext cx="714091" cy="55454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xtBox 29"/>
            <p:cNvSpPr txBox="1"/>
            <p:nvPr/>
          </p:nvSpPr>
          <p:spPr>
            <a:xfrm>
              <a:off x="4319869" y="179042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3330763" y="1863022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96990" y="3467100"/>
            <a:ext cx="2339469" cy="1320026"/>
            <a:chOff x="3657600" y="1447800"/>
            <a:chExt cx="2339469" cy="1320026"/>
          </a:xfrm>
        </p:grpSpPr>
        <p:grpSp>
          <p:nvGrpSpPr>
            <p:cNvPr id="38" name="Group 37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44" name="Oval 43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39" name="Straight Arrow Connector 38"/>
            <p:cNvCxnSpPr>
              <a:stCxn id="44" idx="3"/>
              <a:endCxn id="77" idx="0"/>
            </p:cNvCxnSpPr>
            <p:nvPr/>
          </p:nvCxnSpPr>
          <p:spPr>
            <a:xfrm>
              <a:off x="3746874" y="1903085"/>
              <a:ext cx="1092331" cy="7978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endCxn id="82" idx="0"/>
            </p:cNvCxnSpPr>
            <p:nvPr/>
          </p:nvCxnSpPr>
          <p:spPr>
            <a:xfrm>
              <a:off x="4189861" y="1863022"/>
              <a:ext cx="1807208" cy="90480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4344033" y="170865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873708" y="207134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3366645" y="3468899"/>
            <a:ext cx="810919" cy="1287902"/>
            <a:chOff x="3456281" y="1447800"/>
            <a:chExt cx="810919" cy="1287902"/>
          </a:xfrm>
        </p:grpSpPr>
        <p:grpSp>
          <p:nvGrpSpPr>
            <p:cNvPr id="47" name="Group 46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52" name="Oval 51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3" name="TextBox 52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48" name="Straight Arrow Connector 47"/>
            <p:cNvCxnSpPr>
              <a:stCxn id="52" idx="3"/>
              <a:endCxn id="76" idx="0"/>
            </p:cNvCxnSpPr>
            <p:nvPr/>
          </p:nvCxnSpPr>
          <p:spPr>
            <a:xfrm flipH="1">
              <a:off x="3551831" y="1903085"/>
              <a:ext cx="195043" cy="83261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Straight Arrow Connector 48"/>
            <p:cNvCxnSpPr>
              <a:stCxn id="52" idx="4"/>
              <a:endCxn id="77" idx="0"/>
            </p:cNvCxnSpPr>
            <p:nvPr/>
          </p:nvCxnSpPr>
          <p:spPr>
            <a:xfrm flipH="1">
              <a:off x="3568231" y="1981200"/>
              <a:ext cx="394169" cy="71790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3823436" y="1941301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456281" y="1860379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3478595" y="3420894"/>
            <a:ext cx="1809815" cy="1329639"/>
            <a:chOff x="2457385" y="1447800"/>
            <a:chExt cx="1809815" cy="1329639"/>
          </a:xfrm>
        </p:grpSpPr>
        <p:grpSp>
          <p:nvGrpSpPr>
            <p:cNvPr id="56" name="Group 55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1" name="Oval 60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2" name="TextBox 61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57" name="Straight Arrow Connector 56"/>
            <p:cNvCxnSpPr>
              <a:stCxn id="61" idx="3"/>
              <a:endCxn id="77" idx="0"/>
            </p:cNvCxnSpPr>
            <p:nvPr/>
          </p:nvCxnSpPr>
          <p:spPr>
            <a:xfrm flipH="1">
              <a:off x="2457385" y="1903085"/>
              <a:ext cx="1289489" cy="8440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>
              <a:stCxn id="61" idx="4"/>
              <a:endCxn id="83" idx="0"/>
            </p:cNvCxnSpPr>
            <p:nvPr/>
          </p:nvCxnSpPr>
          <p:spPr>
            <a:xfrm flipH="1">
              <a:off x="3631649" y="1981200"/>
              <a:ext cx="330751" cy="79623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3855590" y="1989306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60971" y="1650238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63" name="Group 62"/>
          <p:cNvGrpSpPr/>
          <p:nvPr/>
        </p:nvGrpSpPr>
        <p:grpSpPr>
          <a:xfrm>
            <a:off x="4652859" y="3408165"/>
            <a:ext cx="1793022" cy="1342368"/>
            <a:chOff x="2474178" y="1447800"/>
            <a:chExt cx="1793022" cy="1342368"/>
          </a:xfrm>
        </p:grpSpPr>
        <p:grpSp>
          <p:nvGrpSpPr>
            <p:cNvPr id="64" name="Group 63"/>
            <p:cNvGrpSpPr/>
            <p:nvPr/>
          </p:nvGrpSpPr>
          <p:grpSpPr>
            <a:xfrm>
              <a:off x="3657600" y="1447800"/>
              <a:ext cx="609600" cy="533400"/>
              <a:chOff x="3657600" y="1447800"/>
              <a:chExt cx="609600" cy="533400"/>
            </a:xfrm>
          </p:grpSpPr>
          <p:sp>
            <p:nvSpPr>
              <p:cNvPr id="69" name="Oval 68"/>
              <p:cNvSpPr/>
              <p:nvPr/>
            </p:nvSpPr>
            <p:spPr>
              <a:xfrm>
                <a:off x="3657600" y="1447800"/>
                <a:ext cx="609600" cy="533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814763" y="1514445"/>
                <a:ext cx="28565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z</a:t>
                </a:r>
              </a:p>
            </p:txBody>
          </p:sp>
        </p:grpSp>
        <p:cxnSp>
          <p:nvCxnSpPr>
            <p:cNvPr id="65" name="Straight Arrow Connector 64"/>
            <p:cNvCxnSpPr>
              <a:stCxn id="69" idx="3"/>
              <a:endCxn id="83" idx="0"/>
            </p:cNvCxnSpPr>
            <p:nvPr/>
          </p:nvCxnSpPr>
          <p:spPr>
            <a:xfrm flipH="1">
              <a:off x="2474178" y="1903085"/>
              <a:ext cx="1272696" cy="88708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Straight Arrow Connector 65"/>
            <p:cNvCxnSpPr>
              <a:stCxn id="69" idx="4"/>
              <a:endCxn id="83" idx="0"/>
            </p:cNvCxnSpPr>
            <p:nvPr/>
          </p:nvCxnSpPr>
          <p:spPr>
            <a:xfrm flipH="1">
              <a:off x="2474178" y="1981200"/>
              <a:ext cx="1488222" cy="80896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500345" y="2132255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332019" y="179387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3274791" y="4720208"/>
            <a:ext cx="374808" cy="400110"/>
            <a:chOff x="3385815" y="4387703"/>
            <a:chExt cx="374808" cy="400110"/>
          </a:xfrm>
        </p:grpSpPr>
        <p:sp>
          <p:nvSpPr>
            <p:cNvPr id="76" name="Rectangle 75"/>
            <p:cNvSpPr/>
            <p:nvPr/>
          </p:nvSpPr>
          <p:spPr>
            <a:xfrm>
              <a:off x="3385815" y="4424296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3432364" y="438770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449055" y="4750533"/>
            <a:ext cx="374808" cy="400110"/>
            <a:chOff x="6429789" y="4289087"/>
            <a:chExt cx="374808" cy="400110"/>
          </a:xfrm>
        </p:grpSpPr>
        <p:sp>
          <p:nvSpPr>
            <p:cNvPr id="82" name="Rectangle 81"/>
            <p:cNvSpPr/>
            <p:nvPr/>
          </p:nvSpPr>
          <p:spPr>
            <a:xfrm>
              <a:off x="6429789" y="4325680"/>
              <a:ext cx="374808" cy="26490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TextBox 82"/>
            <p:cNvSpPr txBox="1"/>
            <p:nvPr/>
          </p:nvSpPr>
          <p:spPr>
            <a:xfrm>
              <a:off x="6476338" y="4289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sp>
        <p:nvSpPr>
          <p:cNvPr id="88" name="Content Placeholder 3"/>
          <p:cNvSpPr txBox="1">
            <a:spLocks/>
          </p:cNvSpPr>
          <p:nvPr/>
        </p:nvSpPr>
        <p:spPr>
          <a:xfrm>
            <a:off x="5051892" y="923954"/>
            <a:ext cx="4220416" cy="132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2: Eliminate a node if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left child = Right child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5791200" y="4876800"/>
            <a:ext cx="30844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 be eliminated by Rule 2</a:t>
            </a:r>
            <a:endParaRPr lang="en-US" sz="2000" dirty="0"/>
          </a:p>
        </p:txBody>
      </p:sp>
      <p:cxnSp>
        <p:nvCxnSpPr>
          <p:cNvPr id="79" name="Straight Arrow Connector 78"/>
          <p:cNvCxnSpPr>
            <a:endCxn id="69" idx="5"/>
          </p:cNvCxnSpPr>
          <p:nvPr/>
        </p:nvCxnSpPr>
        <p:spPr>
          <a:xfrm flipH="1" flipV="1">
            <a:off x="6356607" y="3863450"/>
            <a:ext cx="729993" cy="93715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Arrow Connector 79"/>
          <p:cNvCxnSpPr>
            <a:endCxn id="52" idx="5"/>
          </p:cNvCxnSpPr>
          <p:nvPr/>
        </p:nvCxnSpPr>
        <p:spPr>
          <a:xfrm flipH="1" flipV="1">
            <a:off x="4088290" y="3924184"/>
            <a:ext cx="2737704" cy="975366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381000" y="5257800"/>
            <a:ext cx="27714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Can be merged by Rule 1</a:t>
            </a:r>
            <a:endParaRPr lang="en-US" sz="2000" dirty="0"/>
          </a:p>
        </p:txBody>
      </p:sp>
      <p:cxnSp>
        <p:nvCxnSpPr>
          <p:cNvPr id="85" name="Straight Arrow Connector 84"/>
          <p:cNvCxnSpPr>
            <a:endCxn id="44" idx="3"/>
          </p:cNvCxnSpPr>
          <p:nvPr/>
        </p:nvCxnSpPr>
        <p:spPr>
          <a:xfrm flipV="1">
            <a:off x="1568194" y="3922385"/>
            <a:ext cx="818070" cy="1281965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>
          <a:xfrm flipV="1">
            <a:off x="1600200" y="3962400"/>
            <a:ext cx="3276600" cy="1219200"/>
          </a:xfrm>
          <a:prstGeom prst="straightConnector1">
            <a:avLst/>
          </a:prstGeom>
          <a:ln w="5080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5" name="Group 7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6281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/>
      <p:bldP spid="8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Reduced Ordered Binary Decision Diagram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| ~ y) &amp; (y | z)</a:t>
            </a:r>
          </a:p>
        </p:txBody>
      </p:sp>
      <p:grpSp>
        <p:nvGrpSpPr>
          <p:cNvPr id="34" name="Group 33"/>
          <p:cNvGrpSpPr/>
          <p:nvPr/>
        </p:nvGrpSpPr>
        <p:grpSpPr>
          <a:xfrm>
            <a:off x="2296990" y="1447800"/>
            <a:ext cx="3287652" cy="3702843"/>
            <a:chOff x="2296990" y="1447800"/>
            <a:chExt cx="3287652" cy="3702843"/>
          </a:xfrm>
        </p:grpSpPr>
        <p:grpSp>
          <p:nvGrpSpPr>
            <p:cNvPr id="13" name="Group 12"/>
            <p:cNvGrpSpPr/>
            <p:nvPr/>
          </p:nvGrpSpPr>
          <p:grpSpPr>
            <a:xfrm>
              <a:off x="3297933" y="1447800"/>
              <a:ext cx="1901596" cy="990600"/>
              <a:chOff x="3297933" y="1447800"/>
              <a:chExt cx="1901596" cy="990600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" name="Oval 2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/>
                <p:cNvSpPr txBox="1"/>
                <p:nvPr/>
              </p:nvSpPr>
              <p:spPr>
                <a:xfrm>
                  <a:off x="3814763" y="1514445"/>
                  <a:ext cx="29527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x</a:t>
                  </a:r>
                  <a:endParaRPr lang="en-US" sz="2000" dirty="0"/>
                </a:p>
              </p:txBody>
            </p:sp>
          </p:grpSp>
          <p:cxnSp>
            <p:nvCxnSpPr>
              <p:cNvPr id="9" name="Straight Arrow Connector 8"/>
              <p:cNvCxnSpPr>
                <a:stCxn id="3" idx="3"/>
                <a:endCxn id="24" idx="0"/>
              </p:cNvCxnSpPr>
              <p:nvPr/>
            </p:nvCxnSpPr>
            <p:spPr>
              <a:xfrm flipH="1">
                <a:off x="3309750" y="1903085"/>
                <a:ext cx="437124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3" idx="5"/>
                <a:endCxn id="32" idx="0"/>
              </p:cNvCxnSpPr>
              <p:nvPr/>
            </p:nvCxnSpPr>
            <p:spPr>
              <a:xfrm>
                <a:off x="4177926" y="1903085"/>
                <a:ext cx="1021603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437178" y="178729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297933" y="18501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2601790" y="2438400"/>
              <a:ext cx="1205064" cy="2281808"/>
              <a:chOff x="3254440" y="1447800"/>
              <a:chExt cx="1205064" cy="2281808"/>
            </a:xfrm>
          </p:grpSpPr>
          <p:grpSp>
            <p:nvGrpSpPr>
              <p:cNvPr id="19" name="Group 18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24" name="Oval 23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TextBox 24"/>
                <p:cNvSpPr txBox="1"/>
                <p:nvPr/>
              </p:nvSpPr>
              <p:spPr>
                <a:xfrm>
                  <a:off x="3814763" y="1514445"/>
                  <a:ext cx="30008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y</a:t>
                  </a:r>
                </a:p>
              </p:txBody>
            </p:sp>
          </p:grpSp>
          <p:cxnSp>
            <p:nvCxnSpPr>
              <p:cNvPr id="20" name="Straight Arrow Connector 19"/>
              <p:cNvCxnSpPr>
                <a:stCxn id="24" idx="3"/>
                <a:endCxn id="44" idx="0"/>
              </p:cNvCxnSpPr>
              <p:nvPr/>
            </p:nvCxnSpPr>
            <p:spPr>
              <a:xfrm flipH="1">
                <a:off x="3254440" y="1903085"/>
                <a:ext cx="492434" cy="5734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/>
              <p:cNvCxnSpPr>
                <a:endCxn id="77" idx="0"/>
              </p:cNvCxnSpPr>
              <p:nvPr/>
            </p:nvCxnSpPr>
            <p:spPr>
              <a:xfrm flipH="1">
                <a:off x="4131245" y="1863022"/>
                <a:ext cx="58616" cy="1866586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" name="TextBox 21"/>
              <p:cNvSpPr txBox="1"/>
              <p:nvPr/>
            </p:nvSpPr>
            <p:spPr>
              <a:xfrm>
                <a:off x="4144994" y="2453339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23" name="TextBox 22"/>
              <p:cNvSpPr txBox="1"/>
              <p:nvPr/>
            </p:nvSpPr>
            <p:spPr>
              <a:xfrm>
                <a:off x="3330763" y="18630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2817316" y="2438400"/>
              <a:ext cx="2767326" cy="2281808"/>
              <a:chOff x="1580187" y="1447800"/>
              <a:chExt cx="2767326" cy="2281808"/>
            </a:xfrm>
          </p:grpSpPr>
          <p:grpSp>
            <p:nvGrpSpPr>
              <p:cNvPr id="27" name="Group 26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2" name="Oval 31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3" name="TextBox 32"/>
                <p:cNvSpPr txBox="1"/>
                <p:nvPr/>
              </p:nvSpPr>
              <p:spPr>
                <a:xfrm>
                  <a:off x="3814763" y="1514445"/>
                  <a:ext cx="300082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y</a:t>
                  </a:r>
                </a:p>
              </p:txBody>
            </p:sp>
          </p:grpSp>
          <p:cxnSp>
            <p:nvCxnSpPr>
              <p:cNvPr id="28" name="Straight Arrow Connector 27"/>
              <p:cNvCxnSpPr>
                <a:stCxn id="32" idx="3"/>
                <a:endCxn id="44" idx="7"/>
              </p:cNvCxnSpPr>
              <p:nvPr/>
            </p:nvCxnSpPr>
            <p:spPr>
              <a:xfrm flipH="1">
                <a:off x="1580187" y="1903085"/>
                <a:ext cx="2166687" cy="65153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>
              <a:xfrm flipH="1">
                <a:off x="3363078" y="1863022"/>
                <a:ext cx="826783" cy="1866586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" name="TextBox 29"/>
              <p:cNvSpPr txBox="1"/>
              <p:nvPr/>
            </p:nvSpPr>
            <p:spPr>
              <a:xfrm>
                <a:off x="4033003" y="2228850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31" name="TextBox 30"/>
              <p:cNvSpPr txBox="1"/>
              <p:nvPr/>
            </p:nvSpPr>
            <p:spPr>
              <a:xfrm>
                <a:off x="3205823" y="1725114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37" name="Group 36"/>
            <p:cNvGrpSpPr/>
            <p:nvPr/>
          </p:nvGrpSpPr>
          <p:grpSpPr>
            <a:xfrm>
              <a:off x="2296990" y="3467100"/>
              <a:ext cx="2339469" cy="1320026"/>
              <a:chOff x="3657600" y="1447800"/>
              <a:chExt cx="2339469" cy="1320026"/>
            </a:xfrm>
          </p:grpSpPr>
          <p:grpSp>
            <p:nvGrpSpPr>
              <p:cNvPr id="38" name="Group 37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44" name="Oval 43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5" name="TextBox 44"/>
                <p:cNvSpPr txBox="1"/>
                <p:nvPr/>
              </p:nvSpPr>
              <p:spPr>
                <a:xfrm>
                  <a:off x="3814763" y="1514445"/>
                  <a:ext cx="285656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/>
                    <a:t>z</a:t>
                  </a:r>
                </a:p>
              </p:txBody>
            </p:sp>
          </p:grpSp>
          <p:cxnSp>
            <p:nvCxnSpPr>
              <p:cNvPr id="39" name="Straight Arrow Connector 38"/>
              <p:cNvCxnSpPr>
                <a:stCxn id="44" idx="3"/>
                <a:endCxn id="77" idx="0"/>
              </p:cNvCxnSpPr>
              <p:nvPr/>
            </p:nvCxnSpPr>
            <p:spPr>
              <a:xfrm>
                <a:off x="3746874" y="1903085"/>
                <a:ext cx="1092331" cy="797823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>
                <a:endCxn id="82" idx="0"/>
              </p:cNvCxnSpPr>
              <p:nvPr/>
            </p:nvCxnSpPr>
            <p:spPr>
              <a:xfrm>
                <a:off x="4189861" y="1863022"/>
                <a:ext cx="1807208" cy="904804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4344033" y="1708658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43" name="TextBox 42"/>
              <p:cNvSpPr txBox="1"/>
              <p:nvPr/>
            </p:nvSpPr>
            <p:spPr>
              <a:xfrm>
                <a:off x="3873708" y="2071341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grpSp>
          <p:nvGrpSpPr>
            <p:cNvPr id="8" name="Group 7"/>
            <p:cNvGrpSpPr/>
            <p:nvPr/>
          </p:nvGrpSpPr>
          <p:grpSpPr>
            <a:xfrm>
              <a:off x="3274791" y="4720208"/>
              <a:ext cx="374808" cy="400110"/>
              <a:chOff x="3385815" y="4387703"/>
              <a:chExt cx="374808" cy="40011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3385815" y="4424296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432364" y="438770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0</a:t>
                </a:r>
                <a:endParaRPr lang="en-US" sz="2000" dirty="0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449055" y="4750533"/>
              <a:ext cx="374808" cy="400110"/>
              <a:chOff x="6429789" y="4289087"/>
              <a:chExt cx="374808" cy="40011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6429789" y="4325680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476338" y="4289087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</a:t>
                </a:r>
                <a:endParaRPr lang="en-US" sz="2000" dirty="0"/>
              </a:p>
            </p:txBody>
          </p:sp>
        </p:grpSp>
      </p:grpSp>
      <p:sp>
        <p:nvSpPr>
          <p:cNvPr id="88" name="Content Placeholder 3"/>
          <p:cNvSpPr txBox="1">
            <a:spLocks/>
          </p:cNvSpPr>
          <p:nvPr/>
        </p:nvSpPr>
        <p:spPr>
          <a:xfrm>
            <a:off x="5051892" y="923954"/>
            <a:ext cx="4220416" cy="132627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1: Merge isomorphic vertices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Rule 2: Eliminate a node if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left child = Right child</a:t>
            </a:r>
          </a:p>
        </p:txBody>
      </p:sp>
      <p:sp>
        <p:nvSpPr>
          <p:cNvPr id="73" name="TextBox 72"/>
          <p:cNvSpPr txBox="1"/>
          <p:nvPr/>
        </p:nvSpPr>
        <p:spPr>
          <a:xfrm>
            <a:off x="1901544" y="3443939"/>
            <a:ext cx="3000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z</a:t>
            </a:r>
            <a:endParaRPr lang="en-US" sz="2000" dirty="0"/>
          </a:p>
        </p:txBody>
      </p:sp>
      <p:sp>
        <p:nvSpPr>
          <p:cNvPr id="74" name="TextBox 73"/>
          <p:cNvSpPr txBox="1"/>
          <p:nvPr/>
        </p:nvSpPr>
        <p:spPr>
          <a:xfrm>
            <a:off x="5602581" y="2526962"/>
            <a:ext cx="950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y</a:t>
            </a:r>
            <a:r>
              <a:rPr lang="en-US" sz="2000" dirty="0" smtClean="0"/>
              <a:t> | z</a:t>
            </a:r>
            <a:endParaRPr lang="en-US" sz="2000" dirty="0"/>
          </a:p>
        </p:txBody>
      </p:sp>
      <p:sp>
        <p:nvSpPr>
          <p:cNvPr id="75" name="TextBox 74"/>
          <p:cNvSpPr txBox="1"/>
          <p:nvPr/>
        </p:nvSpPr>
        <p:spPr>
          <a:xfrm>
            <a:off x="1978843" y="2279252"/>
            <a:ext cx="95061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~y &amp; z</a:t>
            </a:r>
            <a:endParaRPr lang="en-US" sz="2000" dirty="0"/>
          </a:p>
        </p:txBody>
      </p:sp>
      <p:sp>
        <p:nvSpPr>
          <p:cNvPr id="50" name="TextBox 49"/>
          <p:cNvSpPr txBox="1"/>
          <p:nvPr/>
        </p:nvSpPr>
        <p:spPr>
          <a:xfrm>
            <a:off x="4648200" y="5257800"/>
            <a:ext cx="434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No more reduction possible!</a:t>
            </a:r>
          </a:p>
        </p:txBody>
      </p:sp>
      <p:grpSp>
        <p:nvGrpSpPr>
          <p:cNvPr id="51" name="Group 5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5390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3" grpId="0"/>
      <p:bldP spid="74" grpId="0"/>
      <p:bldP spid="75" grpId="0"/>
      <p:bldP spid="5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39148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restriction: Variables appear in same order on each path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every variable needs to appear on every path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order in which reductions are applied does not matter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Final result depends only on the function being represented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Once we fix variable ordering, corresponding ROBDD is </a:t>
            </a:r>
            <a:r>
              <a:rPr lang="en-US" sz="2000" dirty="0" smtClean="0">
                <a:solidFill>
                  <a:srgbClr val="FF0000"/>
                </a:solidFill>
                <a:latin typeface="Comic Sans MS" pitchFamily="66" charset="0"/>
              </a:rPr>
              <a:t>canonical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solidFill>
                <a:srgbClr val="FF0000"/>
              </a:solidFill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Minimal: Smallest possible decision graph given the ordering restriction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other reductions possible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One does not have to first build the complete tree, and then reduce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73259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Constructing ROBDD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&amp;  y) | (x’ &amp; y’)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3004950" y="1447800"/>
            <a:ext cx="2499379" cy="1524000"/>
            <a:chOff x="3004950" y="1447800"/>
            <a:chExt cx="2499379" cy="1524000"/>
          </a:xfrm>
        </p:grpSpPr>
        <p:grpSp>
          <p:nvGrpSpPr>
            <p:cNvPr id="13" name="Group 12"/>
            <p:cNvGrpSpPr/>
            <p:nvPr/>
          </p:nvGrpSpPr>
          <p:grpSpPr>
            <a:xfrm>
              <a:off x="3297933" y="1447800"/>
              <a:ext cx="1901596" cy="990600"/>
              <a:chOff x="3297933" y="1447800"/>
              <a:chExt cx="1901596" cy="990600"/>
            </a:xfrm>
          </p:grpSpPr>
          <p:grpSp>
            <p:nvGrpSpPr>
              <p:cNvPr id="5" name="Group 4"/>
              <p:cNvGrpSpPr/>
              <p:nvPr/>
            </p:nvGrpSpPr>
            <p:grpSpPr>
              <a:xfrm>
                <a:off x="3657600" y="1447800"/>
                <a:ext cx="609600" cy="533400"/>
                <a:chOff x="3657600" y="1447800"/>
                <a:chExt cx="609600" cy="533400"/>
              </a:xfrm>
            </p:grpSpPr>
            <p:sp>
              <p:nvSpPr>
                <p:cNvPr id="3" name="Oval 2"/>
                <p:cNvSpPr/>
                <p:nvPr/>
              </p:nvSpPr>
              <p:spPr>
                <a:xfrm>
                  <a:off x="3657600" y="1447800"/>
                  <a:ext cx="609600" cy="533400"/>
                </a:xfrm>
                <a:prstGeom prst="ellipse">
                  <a:avLst/>
                </a:prstGeom>
                <a:no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" name="TextBox 3"/>
                <p:cNvSpPr txBox="1"/>
                <p:nvPr/>
              </p:nvSpPr>
              <p:spPr>
                <a:xfrm>
                  <a:off x="3814763" y="1514445"/>
                  <a:ext cx="295274" cy="4001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x</a:t>
                  </a:r>
                  <a:endParaRPr lang="en-US" sz="2000" dirty="0"/>
                </a:p>
              </p:txBody>
            </p:sp>
          </p:grpSp>
          <p:cxnSp>
            <p:nvCxnSpPr>
              <p:cNvPr id="9" name="Straight Arrow Connector 8"/>
              <p:cNvCxnSpPr>
                <a:stCxn id="3" idx="3"/>
                <a:endCxn id="24" idx="0"/>
              </p:cNvCxnSpPr>
              <p:nvPr/>
            </p:nvCxnSpPr>
            <p:spPr>
              <a:xfrm flipH="1">
                <a:off x="3309750" y="1903085"/>
                <a:ext cx="437124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>
                <a:stCxn id="3" idx="5"/>
                <a:endCxn id="32" idx="0"/>
              </p:cNvCxnSpPr>
              <p:nvPr/>
            </p:nvCxnSpPr>
            <p:spPr>
              <a:xfrm>
                <a:off x="4177926" y="1903085"/>
                <a:ext cx="1021603" cy="535315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TextBox 13"/>
              <p:cNvSpPr txBox="1"/>
              <p:nvPr/>
            </p:nvSpPr>
            <p:spPr>
              <a:xfrm>
                <a:off x="4437178" y="178729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1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>
                <a:off x="3297933" y="1850122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/>
                  <a:t>0</a:t>
                </a:r>
              </a:p>
            </p:txBody>
          </p:sp>
        </p:grpSp>
        <p:sp>
          <p:nvSpPr>
            <p:cNvPr id="24" name="Oval 23"/>
            <p:cNvSpPr/>
            <p:nvPr/>
          </p:nvSpPr>
          <p:spPr>
            <a:xfrm>
              <a:off x="3004950" y="2438400"/>
              <a:ext cx="609600" cy="533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/>
            <p:cNvSpPr/>
            <p:nvPr/>
          </p:nvSpPr>
          <p:spPr>
            <a:xfrm>
              <a:off x="4894729" y="2438400"/>
              <a:ext cx="609600" cy="533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0" name="TextBox 29"/>
          <p:cNvSpPr txBox="1"/>
          <p:nvPr/>
        </p:nvSpPr>
        <p:spPr>
          <a:xfrm>
            <a:off x="5584642" y="2453512"/>
            <a:ext cx="134979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 | (x’ &amp; y’)</a:t>
            </a:r>
            <a:endParaRPr lang="en-US" sz="2000" dirty="0"/>
          </a:p>
        </p:txBody>
      </p:sp>
      <p:grpSp>
        <p:nvGrpSpPr>
          <p:cNvPr id="46" name="Group 45"/>
          <p:cNvGrpSpPr/>
          <p:nvPr/>
        </p:nvGrpSpPr>
        <p:grpSpPr>
          <a:xfrm>
            <a:off x="3614550" y="2319143"/>
            <a:ext cx="1280179" cy="400110"/>
            <a:chOff x="3614550" y="2319143"/>
            <a:chExt cx="1280179" cy="400110"/>
          </a:xfrm>
        </p:grpSpPr>
        <p:cxnSp>
          <p:nvCxnSpPr>
            <p:cNvPr id="28" name="Straight Arrow Connector 27"/>
            <p:cNvCxnSpPr>
              <a:stCxn id="32" idx="2"/>
              <a:endCxn id="24" idx="6"/>
            </p:cNvCxnSpPr>
            <p:nvPr/>
          </p:nvCxnSpPr>
          <p:spPr>
            <a:xfrm flipH="1">
              <a:off x="3614550" y="2705100"/>
              <a:ext cx="1280179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4045221" y="2319143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sp>
        <p:nvSpPr>
          <p:cNvPr id="44" name="Oval 43"/>
          <p:cNvSpPr/>
          <p:nvPr/>
        </p:nvSpPr>
        <p:spPr>
          <a:xfrm>
            <a:off x="3724994" y="3447766"/>
            <a:ext cx="609600" cy="5334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/>
          <p:cNvSpPr txBox="1"/>
          <p:nvPr/>
        </p:nvSpPr>
        <p:spPr>
          <a:xfrm>
            <a:off x="3882157" y="3514411"/>
            <a:ext cx="371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y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cxnSp>
        <p:nvCxnSpPr>
          <p:cNvPr id="39" name="Straight Arrow Connector 38"/>
          <p:cNvCxnSpPr>
            <a:endCxn id="76" idx="0"/>
          </p:cNvCxnSpPr>
          <p:nvPr/>
        </p:nvCxnSpPr>
        <p:spPr>
          <a:xfrm flipH="1">
            <a:off x="3462195" y="3896328"/>
            <a:ext cx="307896" cy="86047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endCxn id="83" idx="0"/>
          </p:cNvCxnSpPr>
          <p:nvPr/>
        </p:nvCxnSpPr>
        <p:spPr>
          <a:xfrm>
            <a:off x="4257255" y="3862988"/>
            <a:ext cx="395604" cy="8875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334594" y="3851094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1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655272" y="4057899"/>
            <a:ext cx="314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0</a:t>
            </a:r>
          </a:p>
        </p:txBody>
      </p:sp>
      <p:grpSp>
        <p:nvGrpSpPr>
          <p:cNvPr id="55" name="Group 54"/>
          <p:cNvGrpSpPr/>
          <p:nvPr/>
        </p:nvGrpSpPr>
        <p:grpSpPr>
          <a:xfrm>
            <a:off x="3006830" y="2971800"/>
            <a:ext cx="642769" cy="2148518"/>
            <a:chOff x="3006830" y="2971800"/>
            <a:chExt cx="642769" cy="2148518"/>
          </a:xfrm>
        </p:grpSpPr>
        <p:cxnSp>
          <p:nvCxnSpPr>
            <p:cNvPr id="21" name="Straight Arrow Connector 20"/>
            <p:cNvCxnSpPr>
              <a:stCxn id="24" idx="4"/>
              <a:endCxn id="77" idx="0"/>
            </p:cNvCxnSpPr>
            <p:nvPr/>
          </p:nvCxnSpPr>
          <p:spPr>
            <a:xfrm>
              <a:off x="3309750" y="2971800"/>
              <a:ext cx="168845" cy="174840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3006830" y="3406024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  <p:grpSp>
          <p:nvGrpSpPr>
            <p:cNvPr id="8" name="Group 7"/>
            <p:cNvGrpSpPr/>
            <p:nvPr/>
          </p:nvGrpSpPr>
          <p:grpSpPr>
            <a:xfrm>
              <a:off x="3274791" y="4720208"/>
              <a:ext cx="374808" cy="400110"/>
              <a:chOff x="3385815" y="4387703"/>
              <a:chExt cx="374808" cy="400110"/>
            </a:xfrm>
          </p:grpSpPr>
          <p:sp>
            <p:nvSpPr>
              <p:cNvPr id="76" name="Rectangle 75"/>
              <p:cNvSpPr/>
              <p:nvPr/>
            </p:nvSpPr>
            <p:spPr>
              <a:xfrm>
                <a:off x="3385815" y="4424296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3432364" y="4387703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0</a:t>
                </a:r>
                <a:endParaRPr lang="en-US" sz="2000" dirty="0"/>
              </a:p>
            </p:txBody>
          </p:sp>
        </p:grpSp>
      </p:grpSp>
      <p:grpSp>
        <p:nvGrpSpPr>
          <p:cNvPr id="17" name="Group 16"/>
          <p:cNvGrpSpPr/>
          <p:nvPr/>
        </p:nvGrpSpPr>
        <p:grpSpPr>
          <a:xfrm>
            <a:off x="4449055" y="2971800"/>
            <a:ext cx="951659" cy="2178843"/>
            <a:chOff x="4449055" y="2971800"/>
            <a:chExt cx="951659" cy="2178843"/>
          </a:xfrm>
        </p:grpSpPr>
        <p:sp>
          <p:nvSpPr>
            <p:cNvPr id="22" name="TextBox 21"/>
            <p:cNvSpPr txBox="1"/>
            <p:nvPr/>
          </p:nvSpPr>
          <p:spPr>
            <a:xfrm>
              <a:off x="5086204" y="359322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cxnSp>
          <p:nvCxnSpPr>
            <p:cNvPr id="29" name="Straight Arrow Connector 28"/>
            <p:cNvCxnSpPr>
              <a:stCxn id="32" idx="4"/>
              <a:endCxn id="83" idx="0"/>
            </p:cNvCxnSpPr>
            <p:nvPr/>
          </p:nvCxnSpPr>
          <p:spPr>
            <a:xfrm flipH="1">
              <a:off x="4652859" y="2971800"/>
              <a:ext cx="546670" cy="177873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" name="Group 9"/>
            <p:cNvGrpSpPr/>
            <p:nvPr/>
          </p:nvGrpSpPr>
          <p:grpSpPr>
            <a:xfrm>
              <a:off x="4449055" y="4750533"/>
              <a:ext cx="374808" cy="400110"/>
              <a:chOff x="6429789" y="4289087"/>
              <a:chExt cx="374808" cy="400110"/>
            </a:xfrm>
          </p:grpSpPr>
          <p:sp>
            <p:nvSpPr>
              <p:cNvPr id="82" name="Rectangle 81"/>
              <p:cNvSpPr/>
              <p:nvPr/>
            </p:nvSpPr>
            <p:spPr>
              <a:xfrm>
                <a:off x="6429789" y="4325680"/>
                <a:ext cx="374808" cy="26490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3" name="TextBox 82"/>
              <p:cNvSpPr txBox="1"/>
              <p:nvPr/>
            </p:nvSpPr>
            <p:spPr>
              <a:xfrm>
                <a:off x="6476338" y="4289087"/>
                <a:ext cx="3145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1</a:t>
                </a:r>
                <a:endParaRPr lang="en-US" sz="2000" dirty="0"/>
              </a:p>
            </p:txBody>
          </p:sp>
        </p:grpSp>
      </p:grpSp>
      <p:sp>
        <p:nvSpPr>
          <p:cNvPr id="49" name="Content Placeholder 3"/>
          <p:cNvSpPr txBox="1">
            <a:spLocks/>
          </p:cNvSpPr>
          <p:nvPr/>
        </p:nvSpPr>
        <p:spPr>
          <a:xfrm>
            <a:off x="4688727" y="915537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y &lt; x’ &lt; y’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1908962" y="2436443"/>
            <a:ext cx="10003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(x’ &amp; y’)</a:t>
            </a:r>
            <a:endParaRPr lang="en-US" sz="2000" dirty="0"/>
          </a:p>
        </p:txBody>
      </p:sp>
      <p:sp>
        <p:nvSpPr>
          <p:cNvPr id="57" name="TextBox 56"/>
          <p:cNvSpPr txBox="1"/>
          <p:nvPr/>
        </p:nvSpPr>
        <p:spPr>
          <a:xfrm>
            <a:off x="3115030" y="2493575"/>
            <a:ext cx="3658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x</a:t>
            </a:r>
            <a:r>
              <a:rPr lang="en-US" sz="2000" dirty="0" smtClean="0"/>
              <a:t>’</a:t>
            </a:r>
            <a:endParaRPr lang="en-US" sz="20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3525276" y="2864087"/>
            <a:ext cx="1181279" cy="975889"/>
            <a:chOff x="3525276" y="2864087"/>
            <a:chExt cx="1181279" cy="975889"/>
          </a:xfrm>
        </p:grpSpPr>
        <p:cxnSp>
          <p:nvCxnSpPr>
            <p:cNvPr id="20" name="Straight Arrow Connector 19"/>
            <p:cNvCxnSpPr>
              <a:stCxn id="24" idx="5"/>
              <a:endCxn id="44" idx="0"/>
            </p:cNvCxnSpPr>
            <p:nvPr/>
          </p:nvCxnSpPr>
          <p:spPr>
            <a:xfrm>
              <a:off x="3525276" y="2893685"/>
              <a:ext cx="504518" cy="55408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3724902" y="2864087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4334594" y="3439866"/>
              <a:ext cx="371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y</a:t>
              </a:r>
              <a:r>
                <a:rPr lang="en-US" sz="2000" dirty="0" smtClean="0"/>
                <a:t>’</a:t>
              </a:r>
              <a:endParaRPr lang="en-US" sz="20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5013548" y="2463977"/>
            <a:ext cx="3000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</a:t>
            </a:r>
            <a:endParaRPr lang="en-US" sz="2000" dirty="0"/>
          </a:p>
        </p:txBody>
      </p:sp>
      <p:grpSp>
        <p:nvGrpSpPr>
          <p:cNvPr id="47" name="Group 4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37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44" grpId="0" animBg="1"/>
      <p:bldP spid="45" grpId="0"/>
      <p:bldP spid="41" grpId="0"/>
      <p:bldP spid="43" grpId="0"/>
      <p:bldP spid="49" grpId="0"/>
      <p:bldP spid="51" grpId="0"/>
      <p:bldP spid="57" grpId="0"/>
      <p:bldP spid="6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5515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a set X of Boolean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ordered by &lt;, ROBDD B consists of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Finite set U of vertices partitioned into internal and terminal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Labeling function: for internal vertex u, label(u) is a variable in X and for terminal vertex u, label(u) is a constant 0/1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Left-child function for internal vertices such that either left(u) is terminal, or label(u) &lt; label(left(u))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Right-child </a:t>
            </a:r>
            <a:r>
              <a:rPr lang="en-US" sz="2000" dirty="0">
                <a:latin typeface="Comic Sans MS" pitchFamily="66" charset="0"/>
              </a:rPr>
              <a:t>function for internal </a:t>
            </a:r>
            <a:r>
              <a:rPr lang="en-US" sz="2000" dirty="0" smtClean="0">
                <a:latin typeface="Comic Sans MS" pitchFamily="66" charset="0"/>
              </a:rPr>
              <a:t>vertices </a:t>
            </a:r>
            <a:r>
              <a:rPr lang="en-US" sz="2000" dirty="0">
                <a:latin typeface="Comic Sans MS" pitchFamily="66" charset="0"/>
              </a:rPr>
              <a:t>such that either </a:t>
            </a:r>
            <a:r>
              <a:rPr lang="en-US" sz="2000" dirty="0" smtClean="0">
                <a:latin typeface="Comic Sans MS" pitchFamily="66" charset="0"/>
              </a:rPr>
              <a:t>right(u</a:t>
            </a:r>
            <a:r>
              <a:rPr lang="en-US" sz="2000" dirty="0">
                <a:latin typeface="Comic Sans MS" pitchFamily="66" charset="0"/>
              </a:rPr>
              <a:t>) is terminal, or label(u) &lt; </a:t>
            </a:r>
            <a:r>
              <a:rPr lang="en-US" sz="2000" dirty="0" smtClean="0">
                <a:latin typeface="Comic Sans MS" pitchFamily="66" charset="0"/>
              </a:rPr>
              <a:t>label(right(u</a:t>
            </a:r>
            <a:r>
              <a:rPr lang="en-US" sz="2000" dirty="0">
                <a:latin typeface="Comic Sans MS" pitchFamily="66" charset="0"/>
              </a:rPr>
              <a:t>))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Meets the reduction rules: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and v are distinct terminal vertices then label(u) != label(v)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and v are distinct internal vertices then either label(u) != label(v) or left(u) != left(v) or right(u) != right(v)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u is internal vertex, then left(u) != right(u)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Semantics of a vertex: Boolean function associated with it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165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Ordering Affects Size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981" y="9144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Formula: ( x &lt;-&gt;  y) &amp; (x’ &lt;-&gt; y’)</a:t>
            </a: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838200" y="1828800"/>
          <a:ext cx="7685690" cy="3343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38" name="Acrobat Document" r:id="rId3" imgW="3809955" imgH="1657215" progId="AcroExch.Document.7">
                  <p:embed/>
                </p:oleObj>
              </mc:Choice>
              <mc:Fallback>
                <p:oleObj name="Acrobat Document" r:id="rId3" imgW="3809955" imgH="1657215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38200" y="1828800"/>
                        <a:ext cx="7685690" cy="33432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3"/>
          <p:cNvSpPr txBox="1">
            <a:spLocks/>
          </p:cNvSpPr>
          <p:nvPr/>
        </p:nvSpPr>
        <p:spPr>
          <a:xfrm>
            <a:off x="304800" y="53340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y &lt; x’ &lt; y’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4724400" y="5334000"/>
            <a:ext cx="4267200" cy="4191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Ordering: x &lt; x’ &lt; y &lt; y’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9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329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09585"/>
            <a:ext cx="9144000" cy="55150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 every Boolean function/formula f over variables V, given an ordering &lt;, there exists a unique ROBDD for f over (V,&lt;)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test if two formulas/circuits f and g are equivalent, we can build ROBDDs for f and g, check if they are the same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/emptiness test: Given an ROBDD B, is the corresponding function </a:t>
            </a:r>
            <a:r>
              <a:rPr lang="en-US" sz="2000" dirty="0" err="1" smtClean="0">
                <a:latin typeface="Comic Sans MS" pitchFamily="66" charset="0"/>
              </a:rPr>
              <a:t>satisfiable</a:t>
            </a:r>
            <a:r>
              <a:rPr lang="en-US" sz="2000" dirty="0" smtClean="0">
                <a:latin typeface="Comic Sans MS" pitchFamily="66" charset="0"/>
              </a:rPr>
              <a:t>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 is </a:t>
            </a:r>
            <a:r>
              <a:rPr lang="en-US" sz="2000" dirty="0" err="1" smtClean="0">
                <a:latin typeface="Comic Sans MS" pitchFamily="66" charset="0"/>
              </a:rPr>
              <a:t>satisfiable</a:t>
            </a:r>
            <a:r>
              <a:rPr lang="en-US" sz="2000" dirty="0" smtClean="0">
                <a:latin typeface="Comic Sans MS" pitchFamily="66" charset="0"/>
              </a:rPr>
              <a:t> if it does not equal terminal vertex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Validity test: Given an ROBDD B, is the corresponding function valid (that is, always 1 no matter what the values of variables are)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 is valid if it equals terminal vertex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reconcile this with the computational difficulty of checking 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/validity of formulas/circuits?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ROBDD corresponding to a formula can be exponentially large!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some functions,  no matter what ordering we choose, the ROBDD is guaranteed to be large! (Hope: this is not a common case)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ROBDD Implementation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-76200" y="1066800"/>
            <a:ext cx="9220200" cy="383861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Efficient data structures and implementations known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Algorithms for operations such as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Diff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Given ROBDDs B1 and B2, construct ROBDD representing the AND of corresponding functions directly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 a formula/circuit/program-text construct ROBDD representing the corresponding transition relation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choose a “good” variable ordering?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See textbook (</a:t>
            </a:r>
            <a:r>
              <a:rPr lang="en-US" sz="2000" smtClean="0">
                <a:latin typeface="Comic Sans MS" pitchFamily="66" charset="0"/>
              </a:rPr>
              <a:t>page 115 </a:t>
            </a:r>
            <a:r>
              <a:rPr lang="en-US" sz="2000" dirty="0" smtClean="0">
                <a:latin typeface="Comic Sans MS" pitchFamily="66" charset="0"/>
              </a:rPr>
              <a:t>onwards) for some basic ideas for efficient implementation (not part of </a:t>
            </a:r>
            <a:r>
              <a:rPr lang="en-US" sz="2000" dirty="0" err="1" smtClean="0">
                <a:latin typeface="Comic Sans MS" pitchFamily="66" charset="0"/>
              </a:rPr>
              <a:t>homeworks</a:t>
            </a:r>
            <a:r>
              <a:rPr lang="en-US" sz="2000" dirty="0" smtClean="0">
                <a:latin typeface="Comic Sans MS" pitchFamily="66" charset="0"/>
              </a:rPr>
              <a:t>/exams)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38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Symbolic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Region over variables X is a data structure that represents a set of states assigning values to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Transition system T with state variables S represented by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over S for initial states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over S U S’ for transitions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Symbolic representation can be compiled automatically from code for updating variables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get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from reaction description of a Synchronous Reactive Component, local/input/output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must be existentially quantified (see textbook for examples)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Operations on Regions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general, we want to represent sets of states by a data type </a:t>
            </a:r>
            <a:r>
              <a:rPr lang="en-US" sz="2000" dirty="0" err="1" smtClean="0">
                <a:solidFill>
                  <a:srgbClr val="C00000"/>
                </a:solidFill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, which should support following operations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(A,B): Returns region that contains states either in A or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|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Conj(A,B): Returns region containing states that are in both A and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&amp;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Diff(A,B): Returns region containing states in A but not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“A &amp; ~B”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(A): Returns 0 if region A contains some state, and 1 otherwise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testing “satisfiability”: can the variables in the </a:t>
            </a:r>
            <a:r>
              <a:rPr lang="en-US" sz="2000" smtClean="0">
                <a:latin typeface="Comic Sans MS" pitchFamily="66" charset="0"/>
              </a:rPr>
              <a:t>formulas </a:t>
            </a:r>
            <a:r>
              <a:rPr lang="en-US" sz="2000" smtClean="0">
                <a:latin typeface="Comic Sans MS" pitchFamily="66" charset="0"/>
              </a:rPr>
              <a:t>be assigned </a:t>
            </a:r>
            <a:r>
              <a:rPr lang="en-US" sz="2000" dirty="0" smtClean="0">
                <a:latin typeface="Comic Sans MS" pitchFamily="66" charset="0"/>
              </a:rPr>
              <a:t>values to make formula true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Exists(A,X): Returns projection of A by quantifying variables in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“quantifier elimination”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Rename(A,X,Y): Rename variables in X to corresponding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textual substitution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600200"/>
            <a:ext cx="9144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Post(A, Trans) = Rename(Exists(Conj(</a:t>
            </a:r>
            <a:r>
              <a:rPr lang="en-US" sz="2000" dirty="0" err="1" smtClean="0">
                <a:latin typeface="Comic Sans MS" pitchFamily="66" charset="0"/>
              </a:rPr>
              <a:t>A,Trans</a:t>
            </a:r>
            <a:r>
              <a:rPr lang="en-US" sz="2000" dirty="0" smtClean="0">
                <a:latin typeface="Comic Sans MS" pitchFamily="66" charset="0"/>
              </a:rPr>
              <a:t>),S), S’, 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Take conjunction of A and Trans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Project out the variables in S using existential quantification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Rename primed variables to get a region over 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Breadth-First-Search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05200"/>
            <a:ext cx="9220200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Algorithm for checking if a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Same as checking if the “error” states ~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need to check at every step if error states reached; if so, stop.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no new states are encountered, then also stop (invariant satisfied)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029200" y="1676400"/>
            <a:ext cx="3810000" cy="144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reach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= Initial states and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each reach</a:t>
            </a:r>
            <a:r>
              <a:rPr lang="en-US" sz="2000" baseline="-25000" dirty="0" smtClean="0">
                <a:latin typeface="Comic Sans MS" pitchFamily="66" charset="0"/>
              </a:rPr>
              <a:t>i+1</a:t>
            </a:r>
            <a:r>
              <a:rPr lang="en-US" sz="2000" dirty="0" smtClean="0">
                <a:latin typeface="Comic Sans MS" pitchFamily="66" charset="0"/>
              </a:rPr>
              <a:t> obtained from </a:t>
            </a:r>
            <a:r>
              <a:rPr lang="en-US" sz="2000" dirty="0" err="1" smtClean="0">
                <a:latin typeface="Comic Sans MS" pitchFamily="66" charset="0"/>
              </a:rPr>
              <a:t>reach</a:t>
            </a:r>
            <a:r>
              <a:rPr lang="en-US" sz="2000" baseline="-25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by applying Post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28600" y="1447800"/>
          <a:ext cx="4503874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75" name="Acrobat Document" r:id="rId3" imgW="3886132" imgH="1438072" progId="AcroExch.Document.7">
                  <p:embed/>
                </p:oleObj>
              </mc:Choice>
              <mc:Fallback>
                <p:oleObj name="Acrobat Document" r:id="rId3" imgW="3886132" imgH="1438072" progId="AcroExch.Document.7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447800"/>
                        <a:ext cx="4503874" cy="166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76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BFS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296400" cy="5562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Given region Init over S, region Trans over S U S’, and region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over S, if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 in T then return 1, else return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Reach := Init; /* States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New := Init; /* States not yet explored for outgoing transitions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while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(New) = 0 { 	/* while there are states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if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(Conj(</a:t>
            </a:r>
            <a:r>
              <a:rPr lang="en-US" sz="2000" dirty="0" err="1" smtClean="0">
                <a:latin typeface="Comic Sans MS" pitchFamily="66" charset="0"/>
              </a:rPr>
              <a:t>New,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)) =0  /* Property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found reachable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then return 1 (and stop);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New := Diff(Post(</a:t>
            </a:r>
            <a:r>
              <a:rPr lang="en-US" sz="2000" dirty="0" err="1" smtClean="0">
                <a:latin typeface="Comic Sans MS" pitchFamily="66" charset="0"/>
              </a:rPr>
              <a:t>New,Trans</a:t>
            </a:r>
            <a:r>
              <a:rPr lang="en-US" sz="2000" dirty="0" smtClean="0">
                <a:latin typeface="Comic Sans MS" pitchFamily="66" charset="0"/>
              </a:rPr>
              <a:t>),Reach);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	/*These are states in post-image of New, but not 				previously found reachable, so to be explored 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 Reach :=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(Reach, New); /* Update Reach by newly found states*/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};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return 0; /* All states explored without encountering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*/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Frontier Computation in Symbolic BFS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2286000" y="1371600"/>
            <a:ext cx="3657600" cy="1676400"/>
            <a:chOff x="914400" y="2209800"/>
            <a:chExt cx="2743200" cy="1676400"/>
          </a:xfrm>
        </p:grpSpPr>
        <p:sp>
          <p:nvSpPr>
            <p:cNvPr id="3" name="Oval 2"/>
            <p:cNvSpPr/>
            <p:nvPr/>
          </p:nvSpPr>
          <p:spPr>
            <a:xfrm>
              <a:off x="914400" y="2209800"/>
              <a:ext cx="2743200" cy="1676400"/>
            </a:xfrm>
            <a:prstGeom prst="ellipse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1295400" y="2657186"/>
              <a:ext cx="8149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Reach</a:t>
              </a:r>
              <a:endParaRPr lang="en-US" sz="20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343400" y="1747693"/>
            <a:ext cx="1143000" cy="924214"/>
            <a:chOff x="3124200" y="2585893"/>
            <a:chExt cx="990600" cy="924214"/>
          </a:xfrm>
        </p:grpSpPr>
        <p:sp>
          <p:nvSpPr>
            <p:cNvPr id="9" name="Rounded Rectangle 8"/>
            <p:cNvSpPr/>
            <p:nvPr/>
          </p:nvSpPr>
          <p:spPr>
            <a:xfrm>
              <a:off x="3124200" y="2585893"/>
              <a:ext cx="990600" cy="924214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3289762" y="2847945"/>
              <a:ext cx="65947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New</a:t>
              </a:r>
              <a:endParaRPr lang="en-US" sz="2000" dirty="0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5181600" y="1342796"/>
            <a:ext cx="1274044" cy="1752600"/>
            <a:chOff x="3810000" y="2180996"/>
            <a:chExt cx="1274044" cy="1752600"/>
          </a:xfrm>
        </p:grpSpPr>
        <p:sp>
          <p:nvSpPr>
            <p:cNvPr id="12" name="Oval 11"/>
            <p:cNvSpPr/>
            <p:nvPr/>
          </p:nvSpPr>
          <p:spPr>
            <a:xfrm>
              <a:off x="3810000" y="2180996"/>
              <a:ext cx="1257300" cy="1752600"/>
            </a:xfrm>
            <a:prstGeom prst="ellipse">
              <a:avLst/>
            </a:prstGeom>
            <a:solidFill>
              <a:schemeClr val="accent3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820236" y="2847945"/>
              <a:ext cx="126380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Post(New)</a:t>
              </a:r>
              <a:endParaRPr lang="en-US" sz="20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381250" y="4405751"/>
            <a:ext cx="4152900" cy="1752600"/>
            <a:chOff x="4650904" y="2128200"/>
            <a:chExt cx="4152900" cy="1752600"/>
          </a:xfrm>
        </p:grpSpPr>
        <p:grpSp>
          <p:nvGrpSpPr>
            <p:cNvPr id="26" name="Group 25"/>
            <p:cNvGrpSpPr/>
            <p:nvPr/>
          </p:nvGrpSpPr>
          <p:grpSpPr>
            <a:xfrm>
              <a:off x="4650904" y="2128200"/>
              <a:ext cx="4152900" cy="1752600"/>
              <a:chOff x="4650904" y="2128200"/>
              <a:chExt cx="4152900" cy="17526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7546504" y="2128200"/>
                <a:ext cx="1257300" cy="1752600"/>
              </a:xfrm>
              <a:prstGeom prst="ellips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4650904" y="2157004"/>
                <a:ext cx="3657600" cy="1676400"/>
                <a:chOff x="914400" y="2209800"/>
                <a:chExt cx="2743200" cy="1676400"/>
              </a:xfrm>
              <a:solidFill>
                <a:schemeClr val="accent5">
                  <a:lumMod val="20000"/>
                  <a:lumOff val="80000"/>
                </a:schemeClr>
              </a:solidFill>
            </p:grpSpPr>
            <p:sp>
              <p:nvSpPr>
                <p:cNvPr id="17" name="Oval 16"/>
                <p:cNvSpPr/>
                <p:nvPr/>
              </p:nvSpPr>
              <p:spPr>
                <a:xfrm>
                  <a:off x="914400" y="2209800"/>
                  <a:ext cx="2743200" cy="1676400"/>
                </a:xfrm>
                <a:prstGeom prst="ellipse">
                  <a:avLst/>
                </a:prstGeom>
                <a:grpFill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8" name="TextBox 17"/>
                <p:cNvSpPr txBox="1"/>
                <p:nvPr/>
              </p:nvSpPr>
              <p:spPr>
                <a:xfrm>
                  <a:off x="1295400" y="2657186"/>
                  <a:ext cx="814967" cy="400110"/>
                </a:xfrm>
                <a:prstGeom prst="rect">
                  <a:avLst/>
                </a:prstGeom>
                <a:grp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000" dirty="0" smtClean="0"/>
                    <a:t>Reach</a:t>
                  </a:r>
                  <a:endParaRPr lang="en-US" sz="2000" dirty="0"/>
                </a:p>
              </p:txBody>
            </p:sp>
          </p:grpSp>
        </p:grpSp>
        <p:sp>
          <p:nvSpPr>
            <p:cNvPr id="25" name="TextBox 24"/>
            <p:cNvSpPr txBox="1"/>
            <p:nvPr/>
          </p:nvSpPr>
          <p:spPr>
            <a:xfrm>
              <a:off x="7794687" y="2184793"/>
              <a:ext cx="7609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New</a:t>
              </a:r>
              <a:endParaRPr lang="en-US" sz="2000" dirty="0"/>
            </a:p>
          </p:txBody>
        </p:sp>
      </p:grpSp>
      <p:sp>
        <p:nvSpPr>
          <p:cNvPr id="30" name="Down Arrow 29"/>
          <p:cNvSpPr/>
          <p:nvPr/>
        </p:nvSpPr>
        <p:spPr>
          <a:xfrm>
            <a:off x="3975873" y="3387103"/>
            <a:ext cx="367527" cy="533400"/>
          </a:xfrm>
          <a:prstGeom prst="downArrow">
            <a:avLst/>
          </a:prstGeom>
          <a:solidFill>
            <a:schemeClr val="accent3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82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Search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Correctness: When the algorithm stops, its answer (whether the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reachable or not) is correct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Termination: Number of iterations depends on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length of shortest execution leading to a state satisfying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Diameter: smallest d such that all states reachable within d steps (this may not be bounded, if system is not finite-state)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practice, terminates if one of these numbers is small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Used in practice for hardware verification, protocol verification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Industrial-strength symbolic model checker: Cadence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Open-source widely used academic tool: </a:t>
            </a:r>
            <a:r>
              <a:rPr lang="en-US" sz="2000" dirty="0" err="1" smtClean="0">
                <a:latin typeface="Comic Sans MS" pitchFamily="66" charset="0"/>
              </a:rPr>
              <a:t>NuSMV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465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Implementation of Regions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to efficient implementation: How to represent regions?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Operations: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Conj, Diff, </a:t>
            </a: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, Exists, Rename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all variables are Booleans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Can we represent regions with formulas (with &amp;, |, ~)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Diff, Rename easy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Exists (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dirty="0" err="1" smtClean="0">
                <a:latin typeface="Comic Sans MS" pitchFamily="66" charset="0"/>
              </a:rPr>
              <a:t>,x</a:t>
            </a:r>
            <a:r>
              <a:rPr lang="en-US" sz="2000" dirty="0" smtClean="0">
                <a:latin typeface="Comic Sans MS" pitchFamily="66" charset="0"/>
              </a:rPr>
              <a:t>) same as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 smtClean="0">
                <a:latin typeface="Comic Sans MS" pitchFamily="66" charset="0"/>
              </a:rPr>
              <a:t>[x-&gt;0] | </a:t>
            </a:r>
            <a:r>
              <a:rPr lang="en-US" sz="2000" dirty="0">
                <a:latin typeface="Symbol" panose="05050102010706020507" pitchFamily="18" charset="2"/>
              </a:rPr>
              <a:t>j </a:t>
            </a:r>
            <a:r>
              <a:rPr lang="en-US" sz="2000" dirty="0" smtClean="0">
                <a:latin typeface="Comic Sans MS" pitchFamily="66" charset="0"/>
              </a:rPr>
              <a:t>[x-&gt;1]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 requires test for 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 (SAT)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 is computationally demanding (NP-complete), but more importantly, size of formula representing Reach keeps growing as we apply operations such as </a:t>
            </a:r>
            <a:r>
              <a:rPr lang="en-US" sz="2000" dirty="0" err="1" smtClean="0">
                <a:latin typeface="Comic Sans MS" pitchFamily="66" charset="0"/>
              </a:rPr>
              <a:t>Conj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, Exists…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Key to performance: Simplify formulas as much as possible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Solution: Data structure of ROBDDs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16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342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26384</TotalTime>
  <Words>1806</Words>
  <Application>Microsoft Office PowerPoint</Application>
  <PresentationFormat>On-screen Show (4:3)</PresentationFormat>
  <Paragraphs>320</Paragraphs>
  <Slides>19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Recap: Symbolic Transition Systems</vt:lpstr>
      <vt:lpstr>Operations on Regions</vt:lpstr>
      <vt:lpstr>Symbolic Image Computation</vt:lpstr>
      <vt:lpstr>Symbolic Breadth-First-Search Algorithm</vt:lpstr>
      <vt:lpstr>Symbolic BFS Algorithm</vt:lpstr>
      <vt:lpstr>Frontier Computation in Symbolic BFS</vt:lpstr>
      <vt:lpstr>Symbolic Search</vt:lpstr>
      <vt:lpstr>Implementation of Regions</vt:lpstr>
      <vt:lpstr>Ordered Binary Decision Diagram</vt:lpstr>
      <vt:lpstr>Reduced Ordered Binary Decision Diagram</vt:lpstr>
      <vt:lpstr>Reduced Ordered Binary Decision Diagram</vt:lpstr>
      <vt:lpstr>Reduced Ordered Binary Decision Diagram</vt:lpstr>
      <vt:lpstr>ROBDD Properties</vt:lpstr>
      <vt:lpstr>Example Constructing ROBDD</vt:lpstr>
      <vt:lpstr>ROBDD Definition</vt:lpstr>
      <vt:lpstr>Example: Ordering Affects Size</vt:lpstr>
      <vt:lpstr>ROBDD Properties</vt:lpstr>
      <vt:lpstr>ROBDD Implementation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1001</cp:revision>
  <cp:lastPrinted>2016-11-07T13:05:47Z</cp:lastPrinted>
  <dcterms:created xsi:type="dcterms:W3CDTF">2014-01-14T17:55:37Z</dcterms:created>
  <dcterms:modified xsi:type="dcterms:W3CDTF">2020-09-22T11:24:18Z</dcterms:modified>
</cp:coreProperties>
</file>